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4"/>
    <p:restoredTop sz="96000"/>
  </p:normalViewPr>
  <p:slideViewPr>
    <p:cSldViewPr snapToGrid="0" snapToObjects="1">
      <p:cViewPr varScale="1">
        <p:scale>
          <a:sx n="108" d="100"/>
          <a:sy n="108" d="100"/>
        </p:scale>
        <p:origin x="20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05FA-0B21-BD41-A696-B909BE07C0F4}" type="datetimeFigureOut">
              <a:rPr lang="en-US" smtClean="0"/>
              <a:t>10/5/20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23C2A-C3A2-EC43-B132-E2510664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4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05FA-0B21-BD41-A696-B909BE07C0F4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23C2A-C3A2-EC43-B132-E2510664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05FA-0B21-BD41-A696-B909BE07C0F4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23C2A-C3A2-EC43-B132-E2510664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6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05FA-0B21-BD41-A696-B909BE07C0F4}" type="datetimeFigureOut">
              <a:rPr lang="en-US" smtClean="0"/>
              <a:t>10/5/20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23C2A-C3A2-EC43-B132-E2510664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8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05FA-0B21-BD41-A696-B909BE07C0F4}" type="datetimeFigureOut">
              <a:rPr lang="en-US" smtClean="0"/>
              <a:t>10/5/20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23C2A-C3A2-EC43-B132-E2510664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54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05FA-0B21-BD41-A696-B909BE07C0F4}" type="datetimeFigureOut">
              <a:rPr lang="en-US" smtClean="0"/>
              <a:t>10/5/20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23C2A-C3A2-EC43-B132-E2510664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3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05FA-0B21-BD41-A696-B909BE07C0F4}" type="datetimeFigureOut">
              <a:rPr lang="en-US" smtClean="0"/>
              <a:t>10/5/20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23C2A-C3A2-EC43-B132-E251066488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66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05FA-0B21-BD41-A696-B909BE07C0F4}" type="datetimeFigureOut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23C2A-C3A2-EC43-B132-E2510664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0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05FA-0B21-BD41-A696-B909BE07C0F4}" type="datetimeFigureOut">
              <a:rPr lang="en-US" smtClean="0"/>
              <a:t>10/5/20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23C2A-C3A2-EC43-B132-E2510664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4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05FA-0B21-BD41-A696-B909BE07C0F4}" type="datetimeFigureOut">
              <a:rPr lang="en-US" smtClean="0"/>
              <a:t>10/5/20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23C2A-C3A2-EC43-B132-E2510664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92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E3305FA-0B21-BD41-A696-B909BE07C0F4}" type="datetimeFigureOut">
              <a:rPr lang="en-US" smtClean="0"/>
              <a:t>10/5/20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23C2A-C3A2-EC43-B132-E2510664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4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E3305FA-0B21-BD41-A696-B909BE07C0F4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B823C2A-C3A2-EC43-B132-E2510664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9721788@N00" TargetMode="External"/><Relationship Id="rId2" Type="http://schemas.openxmlformats.org/officeDocument/2006/relationships/hyperlink" Target="https://www.flickr.com/photos/79721788@N00/36588872785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hyperlink" Target="https://creativecommons.org/licenses/by/2.0/?ref=ccsearch&amp;atype=rich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6988635@N04/3918997191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-nc-nd/2.0/?ref=ccsearch&amp;atype=rich" TargetMode="External"/><Relationship Id="rId4" Type="http://schemas.openxmlformats.org/officeDocument/2006/relationships/hyperlink" Target="https://www.flickr.com/photos/26988635@N0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53130103@N05/1498963746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-nc-nd/2.0/?ref=ccsearch&amp;atype=rich" TargetMode="External"/><Relationship Id="rId4" Type="http://schemas.openxmlformats.org/officeDocument/2006/relationships/hyperlink" Target="https://www.flickr.com/photos/53130103@N0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6988635@N04/3918998439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-nc-nd/2.0/?ref=ccsearch&amp;atype=rich" TargetMode="External"/><Relationship Id="rId4" Type="http://schemas.openxmlformats.org/officeDocument/2006/relationships/hyperlink" Target="https://www.flickr.com/photos/26988635@N0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odyssey.org/en/tools/image-gallery/q/qumran-cave-4-interior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26110866@N08/3671365536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/2.0/?ref=ccsearch&amp;atype=rich" TargetMode="External"/><Relationship Id="rId4" Type="http://schemas.openxmlformats.org/officeDocument/2006/relationships/hyperlink" Target="https://www.flickr.com/photos/126110866@N0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65032901@N00" TargetMode="External"/><Relationship Id="rId2" Type="http://schemas.openxmlformats.org/officeDocument/2006/relationships/hyperlink" Target="https://www.flickr.com/photos/65032901@N00/2396427429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hyperlink" Target="https://creativecommons.org/licenses/by/2.0/?ref=ccsearch&amp;atype=rich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2008360@N00" TargetMode="External"/><Relationship Id="rId2" Type="http://schemas.openxmlformats.org/officeDocument/2006/relationships/hyperlink" Target="https://www.flickr.com/photos/72008360@N00/3021538124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-nc-nd/2.0/?ref=ccsearch&amp;atype=ric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4123A-CE46-0B4F-8175-70CD6B32B7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Dead Sea Scrolls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C9BC6-EC3B-9B49-9C36-89447281B3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altLang="en-US" dirty="0"/>
              <a:t>Information gathered from: </a:t>
            </a:r>
          </a:p>
          <a:p>
            <a:pPr algn="l">
              <a:defRPr/>
            </a:pPr>
            <a:r>
              <a:rPr lang="en-US" altLang="en-US" dirty="0"/>
              <a:t>Price, Ph.D. J. Randall. </a:t>
            </a:r>
            <a:r>
              <a:rPr lang="en-US" altLang="en-US" i="1" dirty="0"/>
              <a:t>The Dead Sea Scrolls.</a:t>
            </a:r>
            <a:r>
              <a:rPr lang="en-US" altLang="en-US" dirty="0"/>
              <a:t> Torrance: Rose Publishing. 2009.</a:t>
            </a:r>
          </a:p>
          <a:p>
            <a:pPr algn="l">
              <a:defRPr/>
            </a:pPr>
            <a:r>
              <a:rPr lang="en-US" altLang="en-US" dirty="0"/>
              <a:t>Biondi, Lee. </a:t>
            </a:r>
            <a:r>
              <a:rPr lang="en-US" altLang="en-US" i="1" dirty="0"/>
              <a:t>From the Dead Sea Scrolls to the Bible in America. </a:t>
            </a:r>
            <a:r>
              <a:rPr lang="en-US" altLang="en-US" dirty="0"/>
              <a:t>Camarillo: Legacy 	Ministries International. 2009.</a:t>
            </a:r>
          </a:p>
          <a:p>
            <a:pPr algn="l">
              <a:defRPr/>
            </a:pPr>
            <a:r>
              <a:rPr lang="en-US" altLang="en-US" dirty="0"/>
              <a:t>Google images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58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A8B82-8D6A-D649-B275-469128D3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pieces were larger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19707-A71F-234A-9620-8558687B9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dirty="0">
                <a:hlinkClick r:id="rId2"/>
              </a:rPr>
              <a:t>"Dead Sea Scrolls"</a:t>
            </a:r>
            <a:r>
              <a:rPr lang="en-US" sz="1600" dirty="0"/>
              <a:t> by </a:t>
            </a:r>
            <a:r>
              <a:rPr lang="en-US" sz="1600" dirty="0">
                <a:hlinkClick r:id="rId3"/>
              </a:rPr>
              <a:t>D-Stanley</a:t>
            </a:r>
            <a:r>
              <a:rPr lang="en-US" sz="1600" dirty="0"/>
              <a:t> is licensed under </a:t>
            </a:r>
            <a:r>
              <a:rPr lang="en-US" sz="1600" cap="all" dirty="0">
                <a:hlinkClick r:id="rId4"/>
              </a:rPr>
              <a:t>CC BY 2.0</a:t>
            </a:r>
            <a:endParaRPr lang="en-US" sz="1600" dirty="0"/>
          </a:p>
          <a:p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FA085C3-AE92-8048-9EB1-6EB1A6216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59957" y="718657"/>
            <a:ext cx="5793498" cy="4725131"/>
          </a:xfrm>
        </p:spPr>
      </p:pic>
    </p:spTree>
    <p:extLst>
      <p:ext uri="{BB962C8B-B14F-4D97-AF65-F5344CB8AC3E}">
        <p14:creationId xmlns:p14="http://schemas.microsoft.com/office/powerpoint/2010/main" val="780377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067D-D843-C940-9EBA-EC4E90904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passage from psalms is almost intact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69088A-7BD2-AE42-9382-22A5B5E1E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2084" y="2214008"/>
            <a:ext cx="5672612" cy="187196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8424E5-3639-274D-862A-87A65BA16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0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5F89D-5CA0-724F-B910-5940C768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whole scrolls were found too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004B28-61E1-1144-A6AD-356571587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5205" y="1307439"/>
            <a:ext cx="5853876" cy="392209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7DE73-B563-3945-B501-B4C49192C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1600" dirty="0">
                <a:hlinkClick r:id="rId3"/>
              </a:rPr>
              <a:t>"The Dead Sea Scrolls &amp; The Acient World"</a:t>
            </a:r>
            <a:r>
              <a:rPr lang="en-US" sz="1600" dirty="0"/>
              <a:t> by </a:t>
            </a:r>
            <a:r>
              <a:rPr lang="en-US" sz="1600" dirty="0">
                <a:hlinkClick r:id="rId4"/>
              </a:rPr>
              <a:t>KWSW</a:t>
            </a:r>
            <a:r>
              <a:rPr lang="en-US" sz="1600" dirty="0"/>
              <a:t> is licensed under </a:t>
            </a:r>
            <a:r>
              <a:rPr lang="en-US" sz="1600" cap="all" dirty="0">
                <a:hlinkClick r:id="rId5"/>
              </a:rPr>
              <a:t>CC BY-NC-ND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1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1254E-2A1C-A84E-AEC9-C40A2A375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were damaged and hard to read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6E8162-9122-A14B-B926-69708BCB6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096451"/>
            <a:ext cx="6096000" cy="449369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25DE2-E564-A54D-A2B7-FFAF2D20F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dirty="0">
                <a:hlinkClick r:id="rId3"/>
              </a:rPr>
              <a:t>"Dead Sea Scrolls"</a:t>
            </a:r>
            <a:r>
              <a:rPr lang="en-US" sz="1600" dirty="0"/>
              <a:t> by </a:t>
            </a:r>
            <a:r>
              <a:rPr lang="en-US" sz="1600" dirty="0">
                <a:hlinkClick r:id="rId4"/>
              </a:rPr>
              <a:t>pennstatenews</a:t>
            </a:r>
            <a:r>
              <a:rPr lang="en-US" sz="1600" dirty="0"/>
              <a:t> is licensed under </a:t>
            </a:r>
            <a:r>
              <a:rPr lang="en-US" sz="1600" cap="all" dirty="0">
                <a:hlinkClick r:id="rId5"/>
              </a:rPr>
              <a:t>CC BY-NC-ND 2.0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3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3AFD6-6947-E04A-BAF5-2DE6EB1D4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793174"/>
            <a:ext cx="4651248" cy="1592151"/>
          </a:xfrm>
        </p:spPr>
        <p:txBody>
          <a:bodyPr>
            <a:normAutofit/>
          </a:bodyPr>
          <a:lstStyle/>
          <a:p>
            <a:r>
              <a:rPr lang="en-US" dirty="0"/>
              <a:t>In recent years, infrared scanning has made it possible to read them again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FECEF7-0800-274E-9EBE-BD6187F1D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671659"/>
            <a:ext cx="6180386" cy="275783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6DB57-AC37-A148-AE93-2C1F28AEE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dirty="0">
                <a:hlinkClick r:id="rId3"/>
              </a:rPr>
              <a:t>"The Dead Sea Scrolls &amp; The Acient World"</a:t>
            </a:r>
            <a:r>
              <a:rPr lang="en-US" sz="1600" dirty="0"/>
              <a:t> by </a:t>
            </a:r>
            <a:r>
              <a:rPr lang="en-US" sz="1600" dirty="0">
                <a:hlinkClick r:id="rId4"/>
              </a:rPr>
              <a:t>KWSW</a:t>
            </a:r>
            <a:r>
              <a:rPr lang="en-US" sz="1600" dirty="0"/>
              <a:t> is licensed under </a:t>
            </a:r>
            <a:r>
              <a:rPr lang="en-US" sz="1600" cap="all" dirty="0">
                <a:hlinkClick r:id="rId5"/>
              </a:rPr>
              <a:t>CC BY-NC-ND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0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CE12-E869-0C48-A407-EB812068E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Dead Sea Map and Qumran area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AEBBC2-81C8-724C-8000-A54C91107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174" y="34113"/>
            <a:ext cx="5486400" cy="67027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BA1F4-2E58-224B-88EB-63FBAF147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92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BD488-3CA3-0742-9016-23474CE4C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Caves map were scrolls were discovered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4ECC1D-265A-F943-8852-D7DD02C1D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0674" y="50497"/>
            <a:ext cx="4486654" cy="675701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90599-9621-BF4C-AB15-681FEF93A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07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FC99F-4A3E-C947-9E35-F6C69ABC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51D70D-3255-1848-9159-C266A4D6A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700220"/>
            <a:ext cx="6096000" cy="40576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076A7-68A9-4249-92A4-7E5AC563A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35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81DC-B35E-CC41-8E3F-E5443517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 up of Cave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36BBBF-D4F3-9F41-9B0B-4DFC66058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034580"/>
            <a:ext cx="6096000" cy="4572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3F498-0E5D-9744-899E-794375585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47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FD3B2-3CBE-4E41-A162-94D99F88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cave #4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F7AA3F-84DA-984A-862E-63A523E35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011038"/>
            <a:ext cx="6096000" cy="353544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093CC-24CD-D64C-9DF5-682F55559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1600" dirty="0">
                <a:hlinkClick r:id="rId3"/>
              </a:rPr>
              <a:t>https://www.bibleodyssey.org/en/tools/image-gallery/q/qumran-cave-4-interior</a:t>
            </a:r>
            <a:r>
              <a:rPr lang="en-US" altLang="en-US" sz="16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2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62F38-07E2-A64B-BC7B-A8DC92D9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Jars recovered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DB87ED-2E77-F444-A910-8E175C4BC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743491"/>
            <a:ext cx="6096000" cy="524255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B6CF3-C770-CF4F-92F3-3C2B3C9FB8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"</a:t>
            </a:r>
            <a:r>
              <a:rPr lang="en-US" sz="1600" dirty="0">
                <a:hlinkClick r:id="rId3"/>
              </a:rPr>
              <a:t>Qumran_pottery - examples of the pottery that held some of the Dead Sea Scrolls"</a:t>
            </a:r>
            <a:r>
              <a:rPr lang="en-US" sz="1600" dirty="0"/>
              <a:t> by </a:t>
            </a:r>
            <a:r>
              <a:rPr lang="en-US" sz="1600" dirty="0">
                <a:hlinkClick r:id="rId4"/>
              </a:rPr>
              <a:t>larrywkoester</a:t>
            </a:r>
            <a:r>
              <a:rPr lang="en-US" sz="1600" dirty="0"/>
              <a:t> is licensed under </a:t>
            </a:r>
            <a:r>
              <a:rPr lang="en-US" sz="1600" cap="all" dirty="0">
                <a:hlinkClick r:id="rId5"/>
              </a:rPr>
              <a:t>CC BY 2.0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586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DEF2E-69F1-4D46-A163-B5B3CE23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Jar in museum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9978C-B468-C640-88B7-29F67AB1E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92D050"/>
                </a:solidFill>
                <a:hlinkClick r:id="rId2"/>
              </a:rPr>
              <a:t>"Canister for Dead Sea Scrolls"</a:t>
            </a:r>
            <a:r>
              <a:rPr lang="en-US" sz="1600" dirty="0">
                <a:solidFill>
                  <a:srgbClr val="92D050"/>
                </a:solidFill>
              </a:rPr>
              <a:t> by </a:t>
            </a:r>
            <a:r>
              <a:rPr lang="en-US" sz="1600" dirty="0">
                <a:solidFill>
                  <a:srgbClr val="92D050"/>
                </a:solidFill>
                <a:hlinkClick r:id="rId3"/>
              </a:rPr>
              <a:t>Dale Gillard</a:t>
            </a:r>
            <a:r>
              <a:rPr lang="en-US" sz="1600" dirty="0">
                <a:solidFill>
                  <a:srgbClr val="92D050"/>
                </a:solidFill>
              </a:rPr>
              <a:t> is licensed </a:t>
            </a:r>
            <a:r>
              <a:rPr lang="en-US" sz="1600" dirty="0" err="1">
                <a:solidFill>
                  <a:srgbClr val="92D050"/>
                </a:solidFill>
              </a:rPr>
              <a:t>under</a:t>
            </a:r>
            <a:r>
              <a:rPr lang="en-US" sz="1600" cap="all" dirty="0" err="1">
                <a:solidFill>
                  <a:srgbClr val="92D050"/>
                </a:solidFill>
                <a:hlinkClick r:id="rId4"/>
              </a:rPr>
              <a:t>CC</a:t>
            </a:r>
            <a:r>
              <a:rPr lang="en-US" sz="1600" cap="all" dirty="0">
                <a:solidFill>
                  <a:srgbClr val="92D050"/>
                </a:solidFill>
                <a:hlinkClick r:id="rId4"/>
              </a:rPr>
              <a:t> BY 2.0</a:t>
            </a:r>
            <a:endParaRPr lang="en-US" sz="1600" dirty="0">
              <a:solidFill>
                <a:srgbClr val="92D050"/>
              </a:solidFill>
            </a:endParaRPr>
          </a:p>
          <a:p>
            <a:endParaRPr lang="en-US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1C4FD5E-2589-8748-A256-8906DAC62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14639" y="40821"/>
            <a:ext cx="3794760" cy="6776357"/>
          </a:xfrm>
        </p:spPr>
      </p:pic>
    </p:spTree>
    <p:extLst>
      <p:ext uri="{BB962C8B-B14F-4D97-AF65-F5344CB8AC3E}">
        <p14:creationId xmlns:p14="http://schemas.microsoft.com/office/powerpoint/2010/main" val="1704828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1CEF7-86CD-CF43-B874-A6F6C273E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were small pieces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D75B5-0FCD-CA42-86B6-0D088AA69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 dirty="0">
                <a:hlinkClick r:id="rId2"/>
              </a:rPr>
              <a:t>"Dead Sea Scrolls"</a:t>
            </a:r>
            <a:r>
              <a:rPr lang="en-US" sz="1600" dirty="0"/>
              <a:t> by </a:t>
            </a:r>
            <a:r>
              <a:rPr lang="en-US" sz="1600" dirty="0">
                <a:hlinkClick r:id="rId3"/>
              </a:rPr>
              <a:t>Prattman</a:t>
            </a:r>
            <a:r>
              <a:rPr lang="en-US" sz="1600" dirty="0"/>
              <a:t> is licensed under </a:t>
            </a:r>
            <a:r>
              <a:rPr lang="en-US" sz="1600" cap="all" dirty="0">
                <a:hlinkClick r:id="rId4"/>
              </a:rPr>
              <a:t>CC BY-NC-ND 2.0</a:t>
            </a:r>
            <a:endParaRPr lang="en-US" sz="1600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1D49944-34D7-9342-B671-DD5FCBA0F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42664" y="297862"/>
            <a:ext cx="4801686" cy="6262276"/>
          </a:xfrm>
        </p:spPr>
      </p:pic>
    </p:spTree>
    <p:extLst>
      <p:ext uri="{BB962C8B-B14F-4D97-AF65-F5344CB8AC3E}">
        <p14:creationId xmlns:p14="http://schemas.microsoft.com/office/powerpoint/2010/main" val="417543984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{D6145C64-3625-1045-91A7-F7C2D0C0CB8E}tf10001120</Template>
  <TotalTime>20</TotalTime>
  <Words>256</Words>
  <Application>Microsoft Macintosh PowerPoint</Application>
  <PresentationFormat>Widescreen</PresentationFormat>
  <Paragraphs>26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Parcel</vt:lpstr>
      <vt:lpstr>Dead Sea Scrolls</vt:lpstr>
      <vt:lpstr>Dead Sea Map and Qumran area</vt:lpstr>
      <vt:lpstr>Caves map were scrolls were discovered</vt:lpstr>
      <vt:lpstr>Caves</vt:lpstr>
      <vt:lpstr>Close up of Cave</vt:lpstr>
      <vt:lpstr>Inside cave #4</vt:lpstr>
      <vt:lpstr>Jars recovered</vt:lpstr>
      <vt:lpstr>Jar in museum</vt:lpstr>
      <vt:lpstr>Many were small pieces</vt:lpstr>
      <vt:lpstr>Some pieces were larger</vt:lpstr>
      <vt:lpstr>This passage from psalms is almost intact</vt:lpstr>
      <vt:lpstr>A few whole scrolls were found too</vt:lpstr>
      <vt:lpstr>Most were damaged and hard to read</vt:lpstr>
      <vt:lpstr>In recent years, infrared scanning has made it possible to read them again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Dead Sea Scrolls</dc:title>
  <dc:creator>Michelle Murray</dc:creator>
  <cp:lastModifiedBy>Michelle Murray</cp:lastModifiedBy>
  <cp:revision>4</cp:revision>
  <dcterms:created xsi:type="dcterms:W3CDTF">2020-10-05T22:18:02Z</dcterms:created>
  <dcterms:modified xsi:type="dcterms:W3CDTF">2020-10-05T22:38:46Z</dcterms:modified>
</cp:coreProperties>
</file>